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9" r:id="rId4"/>
    <p:sldId id="260" r:id="rId5"/>
    <p:sldId id="261" r:id="rId6"/>
    <p:sldId id="262" r:id="rId7"/>
    <p:sldId id="263"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9/23/2020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7111" y="4290998"/>
            <a:ext cx="7766936" cy="1646302"/>
          </a:xfrm>
        </p:spPr>
        <p:txBody>
          <a:bodyPr/>
          <a:lstStyle/>
          <a:p>
            <a:pPr algn="ctr"/>
            <a:r>
              <a:rPr lang="en-CA" b="1" dirty="0"/>
              <a:t>How to fill out the Parent’s Financial </a:t>
            </a:r>
            <a:r>
              <a:rPr lang="en-CA" b="1" dirty="0" smtClean="0"/>
              <a:t>Statement</a:t>
            </a:r>
            <a:br>
              <a:rPr lang="en-CA" b="1" dirty="0" smtClean="0"/>
            </a:br>
            <a:r>
              <a:rPr lang="en-CA" b="1" dirty="0" smtClean="0"/>
              <a:t/>
            </a:r>
            <a:br>
              <a:rPr lang="en-CA" b="1" dirty="0" smtClean="0"/>
            </a:br>
            <a:r>
              <a:rPr lang="en-CA" b="1" dirty="0" smtClean="0"/>
              <a:t>Section 6 – Dependent Information</a:t>
            </a:r>
            <a:endParaRPr lang="en-CA" dirty="0"/>
          </a:p>
        </p:txBody>
      </p:sp>
    </p:spTree>
    <p:extLst>
      <p:ext uri="{BB962C8B-B14F-4D97-AF65-F5344CB8AC3E}">
        <p14:creationId xmlns:p14="http://schemas.microsoft.com/office/powerpoint/2010/main" val="2437634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686" y="677101"/>
            <a:ext cx="3565152" cy="675503"/>
          </a:xfrm>
        </p:spPr>
        <p:txBody>
          <a:bodyPr>
            <a:normAutofit fontScale="90000"/>
          </a:bodyPr>
          <a:lstStyle/>
          <a:p>
            <a:r>
              <a:rPr lang="en-CA" dirty="0" smtClean="0"/>
              <a:t>Dependent Information</a:t>
            </a:r>
            <a:endParaRPr lang="en-CA" dirty="0"/>
          </a:p>
        </p:txBody>
      </p:sp>
      <p:sp>
        <p:nvSpPr>
          <p:cNvPr id="3" name="Content Placeholder 2"/>
          <p:cNvSpPr>
            <a:spLocks noGrp="1"/>
          </p:cNvSpPr>
          <p:nvPr>
            <p:ph idx="1"/>
          </p:nvPr>
        </p:nvSpPr>
        <p:spPr>
          <a:xfrm>
            <a:off x="359686" y="1774163"/>
            <a:ext cx="2543268" cy="5083837"/>
          </a:xfrm>
        </p:spPr>
        <p:txBody>
          <a:bodyPr>
            <a:normAutofit fontScale="92500" lnSpcReduction="20000"/>
          </a:bodyPr>
          <a:lstStyle/>
          <a:p>
            <a:r>
              <a:rPr lang="en-CA" dirty="0" smtClean="0"/>
              <a:t>On the “Dependent Information” tab of the application, information relating to all dependents that will be financially dependent on the family will be collected.</a:t>
            </a:r>
          </a:p>
          <a:p>
            <a:r>
              <a:rPr lang="en-CA" dirty="0" smtClean="0"/>
              <a:t>NOTE: the amount of columns shown on this page are determined by the amount of children listed in Section 3 on the General Family Information tab. If there are an incorrect number of columns, please verify Section 3.</a:t>
            </a:r>
            <a:endParaRPr lang="en-CA" dirty="0"/>
          </a:p>
        </p:txBody>
      </p:sp>
      <p:pic>
        <p:nvPicPr>
          <p:cNvPr id="4" name="Picture 3"/>
          <p:cNvPicPr>
            <a:picLocks noChangeAspect="1"/>
          </p:cNvPicPr>
          <p:nvPr/>
        </p:nvPicPr>
        <p:blipFill>
          <a:blip r:embed="rId2"/>
          <a:stretch>
            <a:fillRect/>
          </a:stretch>
        </p:blipFill>
        <p:spPr>
          <a:xfrm>
            <a:off x="2902954" y="-61402"/>
            <a:ext cx="4563818" cy="6504989"/>
          </a:xfrm>
          <a:prstGeom prst="rect">
            <a:avLst/>
          </a:prstGeom>
        </p:spPr>
      </p:pic>
      <p:pic>
        <p:nvPicPr>
          <p:cNvPr id="5" name="Picture 4"/>
          <p:cNvPicPr>
            <a:picLocks noChangeAspect="1"/>
          </p:cNvPicPr>
          <p:nvPr/>
        </p:nvPicPr>
        <p:blipFill>
          <a:blip r:embed="rId3"/>
          <a:stretch>
            <a:fillRect/>
          </a:stretch>
        </p:blipFill>
        <p:spPr>
          <a:xfrm>
            <a:off x="7627079" y="536042"/>
            <a:ext cx="4564921" cy="5907545"/>
          </a:xfrm>
          <a:prstGeom prst="rect">
            <a:avLst/>
          </a:prstGeom>
        </p:spPr>
      </p:pic>
    </p:spTree>
    <p:extLst>
      <p:ext uri="{BB962C8B-B14F-4D97-AF65-F5344CB8AC3E}">
        <p14:creationId xmlns:p14="http://schemas.microsoft.com/office/powerpoint/2010/main" val="822988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Dependent Information - 1</a:t>
            </a:r>
            <a:endParaRPr lang="en-CA" dirty="0"/>
          </a:p>
        </p:txBody>
      </p:sp>
      <p:sp>
        <p:nvSpPr>
          <p:cNvPr id="3" name="Content Placeholder 2"/>
          <p:cNvSpPr>
            <a:spLocks noGrp="1"/>
          </p:cNvSpPr>
          <p:nvPr>
            <p:ph idx="1"/>
          </p:nvPr>
        </p:nvSpPr>
        <p:spPr>
          <a:xfrm>
            <a:off x="677334" y="1812323"/>
            <a:ext cx="5580592" cy="4229039"/>
          </a:xfrm>
        </p:spPr>
        <p:txBody>
          <a:bodyPr>
            <a:normAutofit fontScale="92500" lnSpcReduction="10000"/>
          </a:bodyPr>
          <a:lstStyle/>
          <a:p>
            <a:pPr marL="342900" lvl="1" indent="-342900"/>
            <a:r>
              <a:rPr lang="en-CA" dirty="0" smtClean="0"/>
              <a:t>Section 17 – A</a:t>
            </a:r>
          </a:p>
          <a:p>
            <a:pPr marL="742950" lvl="2" indent="-342900"/>
            <a:r>
              <a:rPr lang="en-CA" dirty="0" smtClean="0"/>
              <a:t>Enter the full name of the child, please list any children that are applying for financial assistance first followed by any children that are not applying for financial aid</a:t>
            </a:r>
          </a:p>
          <a:p>
            <a:pPr marL="342900" lvl="1" indent="-342900"/>
            <a:r>
              <a:rPr lang="en-CA" dirty="0" smtClean="0"/>
              <a:t>Section 17 – B</a:t>
            </a:r>
          </a:p>
          <a:p>
            <a:pPr marL="742950" lvl="2" indent="-342900"/>
            <a:r>
              <a:rPr lang="en-CA" dirty="0" smtClean="0"/>
              <a:t>Enter the school that the child attended in the current academic year</a:t>
            </a:r>
          </a:p>
          <a:p>
            <a:pPr marL="342900" lvl="1" indent="-342900"/>
            <a:r>
              <a:rPr lang="en-CA" dirty="0" smtClean="0"/>
              <a:t>Section 17 - C</a:t>
            </a:r>
          </a:p>
          <a:p>
            <a:pPr marL="742950" lvl="2" indent="-342900"/>
            <a:r>
              <a:rPr lang="en-CA" dirty="0" smtClean="0"/>
              <a:t>Enter the Grade or Year in college for the child for the current academic year</a:t>
            </a:r>
          </a:p>
          <a:p>
            <a:pPr marL="342900" lvl="1" indent="-342900"/>
            <a:r>
              <a:rPr lang="en-CA" dirty="0" smtClean="0"/>
              <a:t>Section 17 – D</a:t>
            </a:r>
          </a:p>
          <a:p>
            <a:pPr marL="742950" lvl="2" indent="-342900"/>
            <a:r>
              <a:rPr lang="en-CA" dirty="0" smtClean="0"/>
              <a:t>Enter the tuition charged by the institution for the current academic year</a:t>
            </a:r>
          </a:p>
          <a:p>
            <a:pPr marL="742950" lvl="2" indent="-342900"/>
            <a:r>
              <a:rPr lang="en-CA" dirty="0" smtClean="0"/>
              <a:t>List any incidental costs associated with the current year’s schooling excluding the cost of uniforms</a:t>
            </a:r>
          </a:p>
          <a:p>
            <a:pPr marL="742950" lvl="2" indent="-342900"/>
            <a:r>
              <a:rPr lang="en-CA" dirty="0" smtClean="0"/>
              <a:t>List any travel costs if boarding and/or other costs</a:t>
            </a:r>
            <a:endParaRPr lang="en-CA" dirty="0"/>
          </a:p>
        </p:txBody>
      </p:sp>
      <p:pic>
        <p:nvPicPr>
          <p:cNvPr id="4" name="Picture 3"/>
          <p:cNvPicPr>
            <a:picLocks noChangeAspect="1"/>
          </p:cNvPicPr>
          <p:nvPr/>
        </p:nvPicPr>
        <p:blipFill>
          <a:blip r:embed="rId2"/>
          <a:stretch>
            <a:fillRect/>
          </a:stretch>
        </p:blipFill>
        <p:spPr>
          <a:xfrm>
            <a:off x="6257927" y="1812323"/>
            <a:ext cx="5934074" cy="3328386"/>
          </a:xfrm>
          <a:prstGeom prst="rect">
            <a:avLst/>
          </a:prstGeom>
        </p:spPr>
      </p:pic>
    </p:spTree>
    <p:extLst>
      <p:ext uri="{BB962C8B-B14F-4D97-AF65-F5344CB8AC3E}">
        <p14:creationId xmlns:p14="http://schemas.microsoft.com/office/powerpoint/2010/main" val="23109054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Dependent Information - 2</a:t>
            </a:r>
            <a:endParaRPr lang="en-CA" dirty="0"/>
          </a:p>
        </p:txBody>
      </p:sp>
      <p:sp>
        <p:nvSpPr>
          <p:cNvPr id="3" name="Content Placeholder 2"/>
          <p:cNvSpPr>
            <a:spLocks noGrp="1"/>
          </p:cNvSpPr>
          <p:nvPr>
            <p:ph idx="1"/>
          </p:nvPr>
        </p:nvSpPr>
        <p:spPr>
          <a:xfrm>
            <a:off x="677334" y="1812323"/>
            <a:ext cx="5580592" cy="4229039"/>
          </a:xfrm>
        </p:spPr>
        <p:txBody>
          <a:bodyPr>
            <a:normAutofit fontScale="77500" lnSpcReduction="20000"/>
          </a:bodyPr>
          <a:lstStyle/>
          <a:p>
            <a:pPr marL="342900" lvl="1" indent="-342900"/>
            <a:r>
              <a:rPr lang="en-CA" dirty="0" smtClean="0"/>
              <a:t>Section 17 – E</a:t>
            </a:r>
          </a:p>
          <a:p>
            <a:pPr marL="742950" lvl="2" indent="-342900"/>
            <a:r>
              <a:rPr lang="en-CA" dirty="0" smtClean="0"/>
              <a:t>Enter the total amount that was or will be paid by the parents towards the school costs in the current academic year</a:t>
            </a:r>
          </a:p>
          <a:p>
            <a:pPr marL="742950" lvl="2" indent="-342900"/>
            <a:r>
              <a:rPr lang="en-CA" dirty="0" smtClean="0"/>
              <a:t>If you are separated, this box will split into two asking how much you paid last year, and how much the other parent paid. If the other’s parent’s contribution is unknown, then just enter your amount.</a:t>
            </a:r>
          </a:p>
          <a:p>
            <a:pPr marL="342900" lvl="1" indent="-342900"/>
            <a:r>
              <a:rPr lang="en-CA" dirty="0" smtClean="0"/>
              <a:t>Section 17 – F</a:t>
            </a:r>
          </a:p>
          <a:p>
            <a:pPr marL="742950" lvl="2" indent="-342900"/>
            <a:r>
              <a:rPr lang="en-CA" dirty="0" smtClean="0"/>
              <a:t>Select if any Financial Assistance was received from the institution in the current academic year</a:t>
            </a:r>
          </a:p>
          <a:p>
            <a:pPr marL="342900" lvl="1" indent="-342900"/>
            <a:r>
              <a:rPr lang="en-CA" dirty="0" smtClean="0"/>
              <a:t>Section 17 – G</a:t>
            </a:r>
          </a:p>
          <a:p>
            <a:pPr marL="742950" lvl="2" indent="-342900"/>
            <a:r>
              <a:rPr lang="en-CA" dirty="0" smtClean="0"/>
              <a:t>Enter the amount </a:t>
            </a:r>
            <a:r>
              <a:rPr lang="en-CA" dirty="0" smtClean="0"/>
              <a:t>of </a:t>
            </a:r>
            <a:r>
              <a:rPr lang="en-CA" dirty="0" smtClean="0"/>
              <a:t>any of aid that was received from the institution in the current year</a:t>
            </a:r>
          </a:p>
          <a:p>
            <a:pPr marL="342900" lvl="1" indent="-342900"/>
            <a:r>
              <a:rPr lang="en-CA" dirty="0" smtClean="0"/>
              <a:t>Section 17 – H</a:t>
            </a:r>
          </a:p>
          <a:p>
            <a:pPr marL="742950" lvl="2" indent="-342900"/>
            <a:r>
              <a:rPr lang="en-CA" dirty="0" smtClean="0"/>
              <a:t>Enter any amount that was received from any other sources to assist with the child’s educational costs (i.e. grandparents, other family members, etc.) and provide details in the box below.</a:t>
            </a:r>
          </a:p>
          <a:p>
            <a:pPr marL="342900" lvl="1" indent="-342900"/>
            <a:r>
              <a:rPr lang="en-CA" dirty="0" smtClean="0"/>
              <a:t>Section 17 NOTE:</a:t>
            </a:r>
          </a:p>
          <a:p>
            <a:pPr marL="742950" lvl="2" indent="-342900"/>
            <a:r>
              <a:rPr lang="en-CA" dirty="0" smtClean="0"/>
              <a:t>Please ensure that the total costs in section C and D add up to the same amount as the amounts paid by all parties in sections E - H</a:t>
            </a:r>
            <a:endParaRPr lang="en-CA" dirty="0"/>
          </a:p>
        </p:txBody>
      </p:sp>
      <p:pic>
        <p:nvPicPr>
          <p:cNvPr id="5" name="Picture 4"/>
          <p:cNvPicPr>
            <a:picLocks noChangeAspect="1"/>
          </p:cNvPicPr>
          <p:nvPr/>
        </p:nvPicPr>
        <p:blipFill>
          <a:blip r:embed="rId2"/>
          <a:stretch>
            <a:fillRect/>
          </a:stretch>
        </p:blipFill>
        <p:spPr>
          <a:xfrm>
            <a:off x="6257927" y="1812323"/>
            <a:ext cx="5934074" cy="1558444"/>
          </a:xfrm>
          <a:prstGeom prst="rect">
            <a:avLst/>
          </a:prstGeom>
        </p:spPr>
      </p:pic>
    </p:spTree>
    <p:extLst>
      <p:ext uri="{BB962C8B-B14F-4D97-AF65-F5344CB8AC3E}">
        <p14:creationId xmlns:p14="http://schemas.microsoft.com/office/powerpoint/2010/main" val="3736314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Dependent Information - 3</a:t>
            </a:r>
            <a:endParaRPr lang="en-CA" dirty="0"/>
          </a:p>
        </p:txBody>
      </p:sp>
      <p:sp>
        <p:nvSpPr>
          <p:cNvPr id="3" name="Content Placeholder 2"/>
          <p:cNvSpPr>
            <a:spLocks noGrp="1"/>
          </p:cNvSpPr>
          <p:nvPr>
            <p:ph idx="1"/>
          </p:nvPr>
        </p:nvSpPr>
        <p:spPr>
          <a:xfrm>
            <a:off x="677334" y="1812323"/>
            <a:ext cx="5580592" cy="4229039"/>
          </a:xfrm>
        </p:spPr>
        <p:txBody>
          <a:bodyPr>
            <a:normAutofit fontScale="92500" lnSpcReduction="10000"/>
          </a:bodyPr>
          <a:lstStyle/>
          <a:p>
            <a:pPr marL="342900" lvl="1" indent="-342900"/>
            <a:r>
              <a:rPr lang="en-CA" dirty="0" smtClean="0"/>
              <a:t>Section 18 – A</a:t>
            </a:r>
          </a:p>
          <a:p>
            <a:pPr marL="742950" lvl="2" indent="-342900"/>
            <a:r>
              <a:rPr lang="en-CA" dirty="0"/>
              <a:t>Enter the full name of the child, please list any children that are applying for financial assistance first followed by any children that are not applying for financial </a:t>
            </a:r>
            <a:r>
              <a:rPr lang="en-CA" dirty="0" smtClean="0"/>
              <a:t>aid</a:t>
            </a:r>
          </a:p>
          <a:p>
            <a:pPr marL="742950" lvl="2" indent="-342900"/>
            <a:r>
              <a:rPr lang="en-CA" dirty="0" smtClean="0"/>
              <a:t>NOTE: Please enter any children in the same order as in section 17</a:t>
            </a:r>
          </a:p>
          <a:p>
            <a:pPr marL="342900" lvl="1" indent="-342900"/>
            <a:r>
              <a:rPr lang="en-CA" dirty="0" smtClean="0"/>
              <a:t>Section 18 – B</a:t>
            </a:r>
          </a:p>
          <a:p>
            <a:pPr marL="742950" lvl="2" indent="-342900"/>
            <a:r>
              <a:rPr lang="en-CA" dirty="0" smtClean="0"/>
              <a:t>Enter the Age that the child will be in the coming academic year</a:t>
            </a:r>
          </a:p>
          <a:p>
            <a:pPr marL="342900" lvl="1" indent="-342900"/>
            <a:r>
              <a:rPr lang="en-CA" dirty="0" smtClean="0"/>
              <a:t>Section 18 – C</a:t>
            </a:r>
          </a:p>
          <a:p>
            <a:pPr marL="742950" lvl="2" indent="-342900"/>
            <a:r>
              <a:rPr lang="en-CA" dirty="0" smtClean="0"/>
              <a:t>Enter the school that the child will be attending/applying to for the next school year.</a:t>
            </a:r>
          </a:p>
          <a:p>
            <a:pPr marL="742950" lvl="2" indent="-342900"/>
            <a:r>
              <a:rPr lang="en-CA" dirty="0" smtClean="0"/>
              <a:t>NOTE: If more than one school is being applied to, please enter the names of all schools being applied to, and fill out sections G-K in relation to the first school. All amounts will be adjusted accordingly for all other schools being applied to in order to account for different educational costs.</a:t>
            </a:r>
          </a:p>
        </p:txBody>
      </p:sp>
      <p:pic>
        <p:nvPicPr>
          <p:cNvPr id="5" name="Picture 4"/>
          <p:cNvPicPr>
            <a:picLocks noChangeAspect="1"/>
          </p:cNvPicPr>
          <p:nvPr/>
        </p:nvPicPr>
        <p:blipFill>
          <a:blip r:embed="rId2"/>
          <a:stretch>
            <a:fillRect/>
          </a:stretch>
        </p:blipFill>
        <p:spPr>
          <a:xfrm>
            <a:off x="6257926" y="1812323"/>
            <a:ext cx="5934074" cy="1657264"/>
          </a:xfrm>
          <a:prstGeom prst="rect">
            <a:avLst/>
          </a:prstGeom>
        </p:spPr>
      </p:pic>
    </p:spTree>
    <p:extLst>
      <p:ext uri="{BB962C8B-B14F-4D97-AF65-F5344CB8AC3E}">
        <p14:creationId xmlns:p14="http://schemas.microsoft.com/office/powerpoint/2010/main" val="36262258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Dependent Information - 4</a:t>
            </a:r>
            <a:endParaRPr lang="en-CA" dirty="0"/>
          </a:p>
        </p:txBody>
      </p:sp>
      <p:sp>
        <p:nvSpPr>
          <p:cNvPr id="3" name="Content Placeholder 2"/>
          <p:cNvSpPr>
            <a:spLocks noGrp="1"/>
          </p:cNvSpPr>
          <p:nvPr>
            <p:ph idx="1"/>
          </p:nvPr>
        </p:nvSpPr>
        <p:spPr>
          <a:xfrm>
            <a:off x="677334" y="1812323"/>
            <a:ext cx="5580592" cy="4229039"/>
          </a:xfrm>
        </p:spPr>
        <p:txBody>
          <a:bodyPr>
            <a:normAutofit fontScale="77500" lnSpcReduction="20000"/>
          </a:bodyPr>
          <a:lstStyle/>
          <a:p>
            <a:pPr marL="342900" lvl="1" indent="-342900"/>
            <a:r>
              <a:rPr lang="en-CA" dirty="0" smtClean="0"/>
              <a:t>Section 18 – D</a:t>
            </a:r>
          </a:p>
          <a:p>
            <a:pPr marL="742950" lvl="2" indent="-342900"/>
            <a:r>
              <a:rPr lang="en-CA" dirty="0" smtClean="0"/>
              <a:t>Select which type of schooling the child will be enrolled in</a:t>
            </a:r>
          </a:p>
          <a:p>
            <a:pPr marL="342900" lvl="1" indent="-342900"/>
            <a:r>
              <a:rPr lang="en-CA" dirty="0" smtClean="0"/>
              <a:t>Section 18 – E</a:t>
            </a:r>
          </a:p>
          <a:p>
            <a:pPr marL="742950" lvl="2" indent="-342900"/>
            <a:r>
              <a:rPr lang="en-CA" dirty="0" smtClean="0"/>
              <a:t>Select if this child will be applying for Aid</a:t>
            </a:r>
          </a:p>
          <a:p>
            <a:pPr marL="342900" lvl="1" indent="-342900"/>
            <a:r>
              <a:rPr lang="en-CA" dirty="0" smtClean="0"/>
              <a:t>Section 18 – F</a:t>
            </a:r>
          </a:p>
          <a:p>
            <a:pPr marL="742950" lvl="2" indent="-342900"/>
            <a:r>
              <a:rPr lang="en-CA" dirty="0" smtClean="0"/>
              <a:t>Enter the tuition of the school being attended in the coming academic year</a:t>
            </a:r>
          </a:p>
          <a:p>
            <a:pPr marL="742950" lvl="2" indent="-342900"/>
            <a:r>
              <a:rPr lang="en-CA" dirty="0" smtClean="0"/>
              <a:t>Enter </a:t>
            </a:r>
            <a:r>
              <a:rPr lang="en-CA" dirty="0"/>
              <a:t>any incidental costs associated with the </a:t>
            </a:r>
            <a:r>
              <a:rPr lang="en-CA" dirty="0" smtClean="0"/>
              <a:t>coming year’s </a:t>
            </a:r>
            <a:r>
              <a:rPr lang="en-CA" dirty="0"/>
              <a:t>schooling excluding the cost of uniforms</a:t>
            </a:r>
          </a:p>
          <a:p>
            <a:pPr marL="742950" lvl="2" indent="-342900"/>
            <a:r>
              <a:rPr lang="en-CA" dirty="0" smtClean="0"/>
              <a:t>Enter any </a:t>
            </a:r>
            <a:r>
              <a:rPr lang="en-CA" dirty="0"/>
              <a:t>travel costs if boarding and/or other </a:t>
            </a:r>
            <a:r>
              <a:rPr lang="en-CA" dirty="0" smtClean="0"/>
              <a:t>costs</a:t>
            </a:r>
          </a:p>
          <a:p>
            <a:pPr marL="342900" lvl="1" indent="-342900"/>
            <a:r>
              <a:rPr lang="en-CA" dirty="0" smtClean="0"/>
              <a:t>Section 18 – G</a:t>
            </a:r>
          </a:p>
          <a:p>
            <a:pPr marL="742950" lvl="2" indent="-342900"/>
            <a:r>
              <a:rPr lang="en-CA" dirty="0" smtClean="0"/>
              <a:t>Enter the amount of any portion of fees that are able to be covered by the parent(s)</a:t>
            </a:r>
          </a:p>
          <a:p>
            <a:pPr marL="742950" lvl="2" indent="-342900"/>
            <a:r>
              <a:rPr lang="en-CA" dirty="0"/>
              <a:t>If you are separated, this box will split into two asking how much </a:t>
            </a:r>
            <a:r>
              <a:rPr lang="en-CA" dirty="0" smtClean="0"/>
              <a:t>you are able to contribute, </a:t>
            </a:r>
            <a:r>
              <a:rPr lang="en-CA" dirty="0"/>
              <a:t>and how much the other parent </a:t>
            </a:r>
            <a:r>
              <a:rPr lang="en-CA" dirty="0" smtClean="0"/>
              <a:t>is able to contribute. </a:t>
            </a:r>
            <a:r>
              <a:rPr lang="en-CA" dirty="0"/>
              <a:t>If the other’s parent’s contribution is unknown, then </a:t>
            </a:r>
            <a:r>
              <a:rPr lang="en-CA" dirty="0" smtClean="0"/>
              <a:t>their box can be left blank</a:t>
            </a:r>
            <a:r>
              <a:rPr lang="en-CA" dirty="0" smtClean="0"/>
              <a:t>.</a:t>
            </a:r>
          </a:p>
          <a:p>
            <a:pPr marL="742950" lvl="2" indent="-342900"/>
            <a:r>
              <a:rPr lang="en-CA" dirty="0" smtClean="0"/>
              <a:t>If the child is in Post Secondary school, a box will open asking how much of the costs were covered by RESP’s. These are separate from any amounts entered as the parental contribution</a:t>
            </a:r>
            <a:endParaRPr lang="en-CA" dirty="0"/>
          </a:p>
        </p:txBody>
      </p:sp>
      <p:pic>
        <p:nvPicPr>
          <p:cNvPr id="5" name="Picture 4"/>
          <p:cNvPicPr>
            <a:picLocks noChangeAspect="1"/>
          </p:cNvPicPr>
          <p:nvPr/>
        </p:nvPicPr>
        <p:blipFill>
          <a:blip r:embed="rId2"/>
          <a:stretch>
            <a:fillRect/>
          </a:stretch>
        </p:blipFill>
        <p:spPr>
          <a:xfrm>
            <a:off x="6257926" y="1812323"/>
            <a:ext cx="5954547" cy="2810011"/>
          </a:xfrm>
          <a:prstGeom prst="rect">
            <a:avLst/>
          </a:prstGeom>
        </p:spPr>
      </p:pic>
    </p:spTree>
    <p:extLst>
      <p:ext uri="{BB962C8B-B14F-4D97-AF65-F5344CB8AC3E}">
        <p14:creationId xmlns:p14="http://schemas.microsoft.com/office/powerpoint/2010/main" val="14315007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Dependent Information - 5</a:t>
            </a:r>
            <a:endParaRPr lang="en-CA" dirty="0"/>
          </a:p>
        </p:txBody>
      </p:sp>
      <p:sp>
        <p:nvSpPr>
          <p:cNvPr id="3" name="Content Placeholder 2"/>
          <p:cNvSpPr>
            <a:spLocks noGrp="1"/>
          </p:cNvSpPr>
          <p:nvPr>
            <p:ph idx="1"/>
          </p:nvPr>
        </p:nvSpPr>
        <p:spPr>
          <a:xfrm>
            <a:off x="677334" y="1812323"/>
            <a:ext cx="5580592" cy="4229039"/>
          </a:xfrm>
        </p:spPr>
        <p:txBody>
          <a:bodyPr>
            <a:normAutofit fontScale="55000" lnSpcReduction="20000"/>
          </a:bodyPr>
          <a:lstStyle/>
          <a:p>
            <a:pPr marL="342900" lvl="1" indent="-342900"/>
            <a:r>
              <a:rPr lang="en-CA" dirty="0" smtClean="0"/>
              <a:t>Section 18 – H</a:t>
            </a:r>
          </a:p>
          <a:p>
            <a:pPr marL="742950" lvl="2" indent="-342900"/>
            <a:r>
              <a:rPr lang="en-CA" dirty="0" smtClean="0"/>
              <a:t>This amount will be automatically calculated from the data in the remainder of Section 18. If this is not correct, please verify the information in Section 18</a:t>
            </a:r>
          </a:p>
          <a:p>
            <a:pPr marL="342900" lvl="1" indent="-342900"/>
            <a:r>
              <a:rPr lang="en-CA" dirty="0" smtClean="0"/>
              <a:t>Section 18 – I</a:t>
            </a:r>
          </a:p>
          <a:p>
            <a:pPr marL="742950" lvl="2" indent="-342900"/>
            <a:r>
              <a:rPr lang="en-CA" dirty="0" smtClean="0"/>
              <a:t>Please enter any available financial assistance from other sources (i.e. grandparents, other family members, etc.)</a:t>
            </a:r>
          </a:p>
          <a:p>
            <a:pPr marL="742950" lvl="2" indent="-342900"/>
            <a:r>
              <a:rPr lang="en-CA" dirty="0" smtClean="0"/>
              <a:t>If an amount is entered here, a box will open allowing for additional details to be entered with regard to the amount in Section 18 </a:t>
            </a:r>
            <a:r>
              <a:rPr lang="en-CA" dirty="0"/>
              <a:t>I</a:t>
            </a:r>
            <a:r>
              <a:rPr lang="en-CA" dirty="0" smtClean="0"/>
              <a:t>.</a:t>
            </a:r>
          </a:p>
          <a:p>
            <a:pPr marL="342900" lvl="1" indent="-342900"/>
            <a:r>
              <a:rPr lang="en-CA" dirty="0" smtClean="0"/>
              <a:t>Section 18 – J (Not Shown)</a:t>
            </a:r>
          </a:p>
          <a:p>
            <a:pPr marL="742950" lvl="2" indent="-342900"/>
            <a:r>
              <a:rPr lang="en-CA" dirty="0" smtClean="0"/>
              <a:t>If you have stated in section 18.E that you are applying for aid, but have also stated in sections G &amp; I that the full costs of the school will be covered, a box will open asking for further details.</a:t>
            </a:r>
          </a:p>
          <a:p>
            <a:pPr marL="342900" lvl="1" indent="-342900"/>
            <a:r>
              <a:rPr lang="en-CA" dirty="0" smtClean="0"/>
              <a:t>Section 18 – K</a:t>
            </a:r>
          </a:p>
          <a:p>
            <a:pPr marL="742950" lvl="2" indent="-342900"/>
            <a:r>
              <a:rPr lang="en-CA" dirty="0" smtClean="0"/>
              <a:t>Please select if there are any other resources available to the family to aid with the educational costs.</a:t>
            </a:r>
          </a:p>
          <a:p>
            <a:pPr marL="742950" lvl="2" indent="-342900"/>
            <a:r>
              <a:rPr lang="en-CA" dirty="0" smtClean="0"/>
              <a:t>If “Yes” is selected, a box will open allowing for additional details to be provided.</a:t>
            </a:r>
          </a:p>
          <a:p>
            <a:pPr marL="342900" lvl="1" indent="-342900"/>
            <a:r>
              <a:rPr lang="en-CA" dirty="0" smtClean="0"/>
              <a:t>Section 19</a:t>
            </a:r>
          </a:p>
          <a:p>
            <a:pPr marL="742950" lvl="2" indent="-342900"/>
            <a:r>
              <a:rPr lang="en-CA" dirty="0" smtClean="0"/>
              <a:t>Please use this space to provide any additional details about you application and/or current situation that you feel may not have been captured in other parts of the application</a:t>
            </a:r>
          </a:p>
          <a:p>
            <a:pPr marL="342900" lvl="1" indent="-342900"/>
            <a:r>
              <a:rPr lang="en-CA" dirty="0" smtClean="0"/>
              <a:t>Parents’ Certification and Authorization</a:t>
            </a:r>
          </a:p>
          <a:p>
            <a:pPr marL="742950" lvl="2" indent="-342900"/>
            <a:r>
              <a:rPr lang="en-CA" dirty="0" smtClean="0"/>
              <a:t>“I Agree” must be selected in order to proceed with the application</a:t>
            </a:r>
            <a:endParaRPr lang="en-CA" dirty="0"/>
          </a:p>
        </p:txBody>
      </p:sp>
      <p:pic>
        <p:nvPicPr>
          <p:cNvPr id="4" name="Picture 3"/>
          <p:cNvPicPr>
            <a:picLocks noChangeAspect="1"/>
          </p:cNvPicPr>
          <p:nvPr/>
        </p:nvPicPr>
        <p:blipFill>
          <a:blip r:embed="rId2"/>
          <a:stretch>
            <a:fillRect/>
          </a:stretch>
        </p:blipFill>
        <p:spPr>
          <a:xfrm>
            <a:off x="6257926" y="609600"/>
            <a:ext cx="5934074" cy="6121184"/>
          </a:xfrm>
          <a:prstGeom prst="rect">
            <a:avLst/>
          </a:prstGeom>
        </p:spPr>
      </p:pic>
    </p:spTree>
    <p:extLst>
      <p:ext uri="{BB962C8B-B14F-4D97-AF65-F5344CB8AC3E}">
        <p14:creationId xmlns:p14="http://schemas.microsoft.com/office/powerpoint/2010/main" val="279526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65</TotalTime>
  <Words>932</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Trebuchet MS</vt:lpstr>
      <vt:lpstr>Wingdings 3</vt:lpstr>
      <vt:lpstr>Facet</vt:lpstr>
      <vt:lpstr>How to fill out the Parent’s Financial Statement  Section 6 – Dependent Information</vt:lpstr>
      <vt:lpstr>Dependent Information</vt:lpstr>
      <vt:lpstr>Dependent Information - 1</vt:lpstr>
      <vt:lpstr>Dependent Information - 2</vt:lpstr>
      <vt:lpstr>Dependent Information - 3</vt:lpstr>
      <vt:lpstr>Dependent Information - 4</vt:lpstr>
      <vt:lpstr>Dependent Information - 5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fill out the Parent’s Financial Statement  Section 6 – Dependent Information</dc:title>
  <dc:creator>Sam Kester</dc:creator>
  <cp:lastModifiedBy>Sam Kester</cp:lastModifiedBy>
  <cp:revision>9</cp:revision>
  <dcterms:created xsi:type="dcterms:W3CDTF">2015-09-29T14:51:42Z</dcterms:created>
  <dcterms:modified xsi:type="dcterms:W3CDTF">2020-09-23T18:01:07Z</dcterms:modified>
  <cp:contentStatus/>
</cp:coreProperties>
</file>